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4" r:id="rId4"/>
    <p:sldId id="261" r:id="rId5"/>
    <p:sldId id="262"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2" d="100"/>
          <a:sy n="102" d="100"/>
        </p:scale>
        <p:origin x="126"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FA8AA6-061A-480D-B113-8CCF12212F5A}" type="datetimeFigureOut">
              <a:rPr lang="en-GB" smtClean="0"/>
              <a:t>13/08/2020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C83CC-DDF8-42C3-BD6C-76B8504520ED}" type="slidenum">
              <a:rPr lang="en-GB" smtClean="0"/>
              <a:t>‹#›</a:t>
            </a:fld>
            <a:endParaRPr lang="en-GB"/>
          </a:p>
        </p:txBody>
      </p:sp>
    </p:spTree>
    <p:extLst>
      <p:ext uri="{BB962C8B-B14F-4D97-AF65-F5344CB8AC3E}">
        <p14:creationId xmlns:p14="http://schemas.microsoft.com/office/powerpoint/2010/main" val="915394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FA8AA6-061A-480D-B113-8CCF12212F5A}" type="datetimeFigureOut">
              <a:rPr lang="en-GB" smtClean="0"/>
              <a:t>13/08/2020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C83CC-DDF8-42C3-BD6C-76B8504520ED}" type="slidenum">
              <a:rPr lang="en-GB" smtClean="0"/>
              <a:t>‹#›</a:t>
            </a:fld>
            <a:endParaRPr lang="en-GB"/>
          </a:p>
        </p:txBody>
      </p:sp>
    </p:spTree>
    <p:extLst>
      <p:ext uri="{BB962C8B-B14F-4D97-AF65-F5344CB8AC3E}">
        <p14:creationId xmlns:p14="http://schemas.microsoft.com/office/powerpoint/2010/main" val="1252042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FA8AA6-061A-480D-B113-8CCF12212F5A}" type="datetimeFigureOut">
              <a:rPr lang="en-GB" smtClean="0"/>
              <a:t>13/08/2020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C83CC-DDF8-42C3-BD6C-76B8504520ED}" type="slidenum">
              <a:rPr lang="en-GB" smtClean="0"/>
              <a:t>‹#›</a:t>
            </a:fld>
            <a:endParaRPr lang="en-GB"/>
          </a:p>
        </p:txBody>
      </p:sp>
    </p:spTree>
    <p:extLst>
      <p:ext uri="{BB962C8B-B14F-4D97-AF65-F5344CB8AC3E}">
        <p14:creationId xmlns:p14="http://schemas.microsoft.com/office/powerpoint/2010/main" val="3680927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FA8AA6-061A-480D-B113-8CCF12212F5A}" type="datetimeFigureOut">
              <a:rPr lang="en-GB" smtClean="0"/>
              <a:t>13/08/2020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C83CC-DDF8-42C3-BD6C-76B8504520ED}" type="slidenum">
              <a:rPr lang="en-GB" smtClean="0"/>
              <a:t>‹#›</a:t>
            </a:fld>
            <a:endParaRPr lang="en-GB"/>
          </a:p>
        </p:txBody>
      </p:sp>
    </p:spTree>
    <p:extLst>
      <p:ext uri="{BB962C8B-B14F-4D97-AF65-F5344CB8AC3E}">
        <p14:creationId xmlns:p14="http://schemas.microsoft.com/office/powerpoint/2010/main" val="654513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FA8AA6-061A-480D-B113-8CCF12212F5A}" type="datetimeFigureOut">
              <a:rPr lang="en-GB" smtClean="0"/>
              <a:t>13/08/2020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C83CC-DDF8-42C3-BD6C-76B8504520ED}" type="slidenum">
              <a:rPr lang="en-GB" smtClean="0"/>
              <a:t>‹#›</a:t>
            </a:fld>
            <a:endParaRPr lang="en-GB"/>
          </a:p>
        </p:txBody>
      </p:sp>
    </p:spTree>
    <p:extLst>
      <p:ext uri="{BB962C8B-B14F-4D97-AF65-F5344CB8AC3E}">
        <p14:creationId xmlns:p14="http://schemas.microsoft.com/office/powerpoint/2010/main" val="172646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FA8AA6-061A-480D-B113-8CCF12212F5A}" type="datetimeFigureOut">
              <a:rPr lang="en-GB" smtClean="0"/>
              <a:t>13/08/2020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C83CC-DDF8-42C3-BD6C-76B8504520ED}" type="slidenum">
              <a:rPr lang="en-GB" smtClean="0"/>
              <a:t>‹#›</a:t>
            </a:fld>
            <a:endParaRPr lang="en-GB"/>
          </a:p>
        </p:txBody>
      </p:sp>
    </p:spTree>
    <p:extLst>
      <p:ext uri="{BB962C8B-B14F-4D97-AF65-F5344CB8AC3E}">
        <p14:creationId xmlns:p14="http://schemas.microsoft.com/office/powerpoint/2010/main" val="4148085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FA8AA6-061A-480D-B113-8CCF12212F5A}" type="datetimeFigureOut">
              <a:rPr lang="en-GB" smtClean="0"/>
              <a:t>13/08/2020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7C83CC-DDF8-42C3-BD6C-76B8504520ED}" type="slidenum">
              <a:rPr lang="en-GB" smtClean="0"/>
              <a:t>‹#›</a:t>
            </a:fld>
            <a:endParaRPr lang="en-GB"/>
          </a:p>
        </p:txBody>
      </p:sp>
    </p:spTree>
    <p:extLst>
      <p:ext uri="{BB962C8B-B14F-4D97-AF65-F5344CB8AC3E}">
        <p14:creationId xmlns:p14="http://schemas.microsoft.com/office/powerpoint/2010/main" val="179698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FA8AA6-061A-480D-B113-8CCF12212F5A}" type="datetimeFigureOut">
              <a:rPr lang="en-GB" smtClean="0"/>
              <a:t>13/08/2020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7C83CC-DDF8-42C3-BD6C-76B8504520ED}" type="slidenum">
              <a:rPr lang="en-GB" smtClean="0"/>
              <a:t>‹#›</a:t>
            </a:fld>
            <a:endParaRPr lang="en-GB"/>
          </a:p>
        </p:txBody>
      </p:sp>
    </p:spTree>
    <p:extLst>
      <p:ext uri="{BB962C8B-B14F-4D97-AF65-F5344CB8AC3E}">
        <p14:creationId xmlns:p14="http://schemas.microsoft.com/office/powerpoint/2010/main" val="4093665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FA8AA6-061A-480D-B113-8CCF12212F5A}" type="datetimeFigureOut">
              <a:rPr lang="en-GB" smtClean="0"/>
              <a:t>13/08/2020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7C83CC-DDF8-42C3-BD6C-76B8504520ED}" type="slidenum">
              <a:rPr lang="en-GB" smtClean="0"/>
              <a:t>‹#›</a:t>
            </a:fld>
            <a:endParaRPr lang="en-GB"/>
          </a:p>
        </p:txBody>
      </p:sp>
    </p:spTree>
    <p:extLst>
      <p:ext uri="{BB962C8B-B14F-4D97-AF65-F5344CB8AC3E}">
        <p14:creationId xmlns:p14="http://schemas.microsoft.com/office/powerpoint/2010/main" val="2424227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FA8AA6-061A-480D-B113-8CCF12212F5A}" type="datetimeFigureOut">
              <a:rPr lang="en-GB" smtClean="0"/>
              <a:t>13/08/2020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C83CC-DDF8-42C3-BD6C-76B8504520ED}" type="slidenum">
              <a:rPr lang="en-GB" smtClean="0"/>
              <a:t>‹#›</a:t>
            </a:fld>
            <a:endParaRPr lang="en-GB"/>
          </a:p>
        </p:txBody>
      </p:sp>
    </p:spTree>
    <p:extLst>
      <p:ext uri="{BB962C8B-B14F-4D97-AF65-F5344CB8AC3E}">
        <p14:creationId xmlns:p14="http://schemas.microsoft.com/office/powerpoint/2010/main" val="1873194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FA8AA6-061A-480D-B113-8CCF12212F5A}" type="datetimeFigureOut">
              <a:rPr lang="en-GB" smtClean="0"/>
              <a:t>13/08/2020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C83CC-DDF8-42C3-BD6C-76B8504520ED}" type="slidenum">
              <a:rPr lang="en-GB" smtClean="0"/>
              <a:t>‹#›</a:t>
            </a:fld>
            <a:endParaRPr lang="en-GB"/>
          </a:p>
        </p:txBody>
      </p:sp>
    </p:spTree>
    <p:extLst>
      <p:ext uri="{BB962C8B-B14F-4D97-AF65-F5344CB8AC3E}">
        <p14:creationId xmlns:p14="http://schemas.microsoft.com/office/powerpoint/2010/main" val="259572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FA8AA6-061A-480D-B113-8CCF12212F5A}" type="datetimeFigureOut">
              <a:rPr lang="en-GB" smtClean="0"/>
              <a:t>13/08/2020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C83CC-DDF8-42C3-BD6C-76B8504520ED}" type="slidenum">
              <a:rPr lang="en-GB" smtClean="0"/>
              <a:t>‹#›</a:t>
            </a:fld>
            <a:endParaRPr lang="en-GB"/>
          </a:p>
        </p:txBody>
      </p:sp>
    </p:spTree>
    <p:extLst>
      <p:ext uri="{BB962C8B-B14F-4D97-AF65-F5344CB8AC3E}">
        <p14:creationId xmlns:p14="http://schemas.microsoft.com/office/powerpoint/2010/main" val="18786885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C971BD1-B5E0-44E2-B2CD-0FCF1D36B0EF}"/>
              </a:ext>
            </a:extLst>
          </p:cNvPr>
          <p:cNvSpPr txBox="1"/>
          <p:nvPr/>
        </p:nvSpPr>
        <p:spPr>
          <a:xfrm>
            <a:off x="373625" y="153131"/>
            <a:ext cx="11444749" cy="646331"/>
          </a:xfrm>
          <a:prstGeom prst="rect">
            <a:avLst/>
          </a:prstGeom>
          <a:noFill/>
        </p:spPr>
        <p:txBody>
          <a:bodyPr wrap="square" rtlCol="0">
            <a:spAutoFit/>
          </a:bodyPr>
          <a:lstStyle/>
          <a:p>
            <a:r>
              <a:rPr lang="en-US" sz="3600" b="1" dirty="0">
                <a:solidFill>
                  <a:srgbClr val="FFFF00"/>
                </a:solidFill>
                <a:latin typeface="Century Gothic" panose="020B0502020202020204" pitchFamily="34" charset="0"/>
              </a:rPr>
              <a:t>Jeremiah 29:11-13 (NIV)</a:t>
            </a:r>
            <a:endParaRPr lang="en-GB" sz="3600" b="1" dirty="0">
              <a:solidFill>
                <a:srgbClr val="FFFF00"/>
              </a:solidFill>
              <a:latin typeface="Century Gothic" panose="020B0502020202020204" pitchFamily="34" charset="0"/>
            </a:endParaRPr>
          </a:p>
        </p:txBody>
      </p:sp>
      <p:sp>
        <p:nvSpPr>
          <p:cNvPr id="5" name="TextBox 4">
            <a:extLst>
              <a:ext uri="{FF2B5EF4-FFF2-40B4-BE49-F238E27FC236}">
                <a16:creationId xmlns:a16="http://schemas.microsoft.com/office/drawing/2014/main" id="{5EEA04AA-B936-4E64-9C96-9ED59AE11163}"/>
              </a:ext>
            </a:extLst>
          </p:cNvPr>
          <p:cNvSpPr txBox="1"/>
          <p:nvPr/>
        </p:nvSpPr>
        <p:spPr>
          <a:xfrm>
            <a:off x="373625" y="1160894"/>
            <a:ext cx="11120626" cy="5078313"/>
          </a:xfrm>
          <a:prstGeom prst="rect">
            <a:avLst/>
          </a:prstGeom>
          <a:noFill/>
        </p:spPr>
        <p:txBody>
          <a:bodyPr wrap="square" rtlCol="0">
            <a:spAutoFit/>
          </a:bodyPr>
          <a:lstStyle/>
          <a:p>
            <a:r>
              <a:rPr lang="en-GB" sz="5400" baseline="30000" dirty="0">
                <a:solidFill>
                  <a:srgbClr val="FFFF00"/>
                </a:solidFill>
                <a:latin typeface="Century Gothic" panose="020B0502020202020204" pitchFamily="34" charset="0"/>
              </a:rPr>
              <a:t>11 For I know the plans I have for you,” declares the Lord, “plans to prosper you and not to harm you, plans to give you hope and a future. </a:t>
            </a:r>
          </a:p>
          <a:p>
            <a:endParaRPr lang="en-GB" sz="5400" baseline="30000" dirty="0">
              <a:solidFill>
                <a:srgbClr val="FFFF00"/>
              </a:solidFill>
              <a:latin typeface="Century Gothic" panose="020B0502020202020204" pitchFamily="34" charset="0"/>
            </a:endParaRPr>
          </a:p>
          <a:p>
            <a:r>
              <a:rPr lang="en-GB" sz="5400" baseline="30000" dirty="0">
                <a:solidFill>
                  <a:srgbClr val="FFFF00"/>
                </a:solidFill>
                <a:latin typeface="Century Gothic" panose="020B0502020202020204" pitchFamily="34" charset="0"/>
              </a:rPr>
              <a:t>12 Then you will call on me and come and pray to me, and I will listen to you. </a:t>
            </a:r>
          </a:p>
          <a:p>
            <a:endParaRPr lang="en-GB" sz="5400" baseline="30000" dirty="0">
              <a:solidFill>
                <a:srgbClr val="FFFF00"/>
              </a:solidFill>
              <a:latin typeface="Century Gothic" panose="020B0502020202020204" pitchFamily="34" charset="0"/>
            </a:endParaRPr>
          </a:p>
          <a:p>
            <a:r>
              <a:rPr lang="en-GB" sz="5400" baseline="30000" dirty="0">
                <a:solidFill>
                  <a:srgbClr val="FFFF00"/>
                </a:solidFill>
                <a:latin typeface="Century Gothic" panose="020B0502020202020204" pitchFamily="34" charset="0"/>
              </a:rPr>
              <a:t>13 You will seek me and find me when you seek me with all your heart.</a:t>
            </a:r>
          </a:p>
        </p:txBody>
      </p:sp>
    </p:spTree>
    <p:extLst>
      <p:ext uri="{BB962C8B-B14F-4D97-AF65-F5344CB8AC3E}">
        <p14:creationId xmlns:p14="http://schemas.microsoft.com/office/powerpoint/2010/main" val="227320062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C971BD1-B5E0-44E2-B2CD-0FCF1D36B0EF}"/>
              </a:ext>
            </a:extLst>
          </p:cNvPr>
          <p:cNvSpPr txBox="1"/>
          <p:nvPr/>
        </p:nvSpPr>
        <p:spPr>
          <a:xfrm>
            <a:off x="373625" y="153131"/>
            <a:ext cx="11444749" cy="646331"/>
          </a:xfrm>
          <a:prstGeom prst="rect">
            <a:avLst/>
          </a:prstGeom>
          <a:noFill/>
        </p:spPr>
        <p:txBody>
          <a:bodyPr wrap="square" rtlCol="0">
            <a:spAutoFit/>
          </a:bodyPr>
          <a:lstStyle/>
          <a:p>
            <a:r>
              <a:rPr lang="en-US" sz="3600" b="1" dirty="0">
                <a:solidFill>
                  <a:srgbClr val="FFFF00"/>
                </a:solidFill>
                <a:latin typeface="Century Gothic" panose="020B0502020202020204" pitchFamily="34" charset="0"/>
              </a:rPr>
              <a:t>Acts 9:1-18 (NIV) - Saul’s Conversion</a:t>
            </a:r>
            <a:endParaRPr lang="en-GB" sz="3600" b="1" dirty="0">
              <a:solidFill>
                <a:srgbClr val="FFFF00"/>
              </a:solidFill>
              <a:latin typeface="Century Gothic" panose="020B0502020202020204" pitchFamily="34" charset="0"/>
            </a:endParaRPr>
          </a:p>
        </p:txBody>
      </p:sp>
      <p:sp>
        <p:nvSpPr>
          <p:cNvPr id="5" name="TextBox 4">
            <a:extLst>
              <a:ext uri="{FF2B5EF4-FFF2-40B4-BE49-F238E27FC236}">
                <a16:creationId xmlns:a16="http://schemas.microsoft.com/office/drawing/2014/main" id="{5EEA04AA-B936-4E64-9C96-9ED59AE11163}"/>
              </a:ext>
            </a:extLst>
          </p:cNvPr>
          <p:cNvSpPr txBox="1"/>
          <p:nvPr/>
        </p:nvSpPr>
        <p:spPr>
          <a:xfrm>
            <a:off x="373625" y="1160894"/>
            <a:ext cx="11120626" cy="6186309"/>
          </a:xfrm>
          <a:prstGeom prst="rect">
            <a:avLst/>
          </a:prstGeom>
          <a:noFill/>
        </p:spPr>
        <p:txBody>
          <a:bodyPr wrap="square" rtlCol="0">
            <a:spAutoFit/>
          </a:bodyPr>
          <a:lstStyle/>
          <a:p>
            <a:r>
              <a:rPr lang="en-GB" sz="5400" baseline="30000" dirty="0">
                <a:solidFill>
                  <a:srgbClr val="FFFF00"/>
                </a:solidFill>
                <a:latin typeface="Century Gothic" panose="020B0502020202020204" pitchFamily="34" charset="0"/>
              </a:rPr>
              <a:t>Meanwhile, Saul was still breathing out murderous threats against the Lord’s disciples. He went to the high priest and asked him for letters to the synagogues in Damascus, so that if he found any there who belonged to the Way, whether men or women, he might take them as prisoners to Jerusalem. </a:t>
            </a:r>
          </a:p>
          <a:p>
            <a:endParaRPr lang="en-GB" sz="5400" baseline="30000" dirty="0">
              <a:solidFill>
                <a:srgbClr val="FFFF00"/>
              </a:solidFill>
              <a:latin typeface="Century Gothic" panose="020B0502020202020204" pitchFamily="34" charset="0"/>
            </a:endParaRPr>
          </a:p>
          <a:p>
            <a:r>
              <a:rPr lang="en-GB" sz="5400" baseline="30000" dirty="0">
                <a:solidFill>
                  <a:srgbClr val="FFFF00"/>
                </a:solidFill>
                <a:latin typeface="Century Gothic" panose="020B0502020202020204" pitchFamily="34" charset="0"/>
              </a:rPr>
              <a:t>3 As he neared Damascus on his journey, suddenly a light from heaven flashed around him. </a:t>
            </a:r>
          </a:p>
        </p:txBody>
      </p:sp>
    </p:spTree>
    <p:extLst>
      <p:ext uri="{BB962C8B-B14F-4D97-AF65-F5344CB8AC3E}">
        <p14:creationId xmlns:p14="http://schemas.microsoft.com/office/powerpoint/2010/main" val="2697318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EEA04AA-B936-4E64-9C96-9ED59AE11163}"/>
              </a:ext>
            </a:extLst>
          </p:cNvPr>
          <p:cNvSpPr txBox="1"/>
          <p:nvPr/>
        </p:nvSpPr>
        <p:spPr>
          <a:xfrm>
            <a:off x="373625" y="1160894"/>
            <a:ext cx="11120626" cy="5632311"/>
          </a:xfrm>
          <a:prstGeom prst="rect">
            <a:avLst/>
          </a:prstGeom>
          <a:noFill/>
        </p:spPr>
        <p:txBody>
          <a:bodyPr wrap="square" rtlCol="0">
            <a:spAutoFit/>
          </a:bodyPr>
          <a:lstStyle/>
          <a:p>
            <a:r>
              <a:rPr lang="en-GB" sz="5400" baseline="30000" dirty="0">
                <a:solidFill>
                  <a:srgbClr val="FFFF00"/>
                </a:solidFill>
                <a:latin typeface="Century Gothic" panose="020B0502020202020204" pitchFamily="34" charset="0"/>
              </a:rPr>
              <a:t>4 He fell to the ground and heard a voice say to him, “Saul, Saul, why do you persecute me?”</a:t>
            </a:r>
          </a:p>
          <a:p>
            <a:endParaRPr lang="en-GB" sz="5400" baseline="30000" dirty="0">
              <a:solidFill>
                <a:srgbClr val="FFFF00"/>
              </a:solidFill>
              <a:latin typeface="Century Gothic" panose="020B0502020202020204" pitchFamily="34" charset="0"/>
            </a:endParaRPr>
          </a:p>
          <a:p>
            <a:r>
              <a:rPr lang="en-GB" sz="5400" baseline="30000" dirty="0">
                <a:solidFill>
                  <a:srgbClr val="FFFF00"/>
                </a:solidFill>
                <a:latin typeface="Century Gothic" panose="020B0502020202020204" pitchFamily="34" charset="0"/>
              </a:rPr>
              <a:t>5 “Who are you, Lord?” Saul asked.</a:t>
            </a:r>
          </a:p>
          <a:p>
            <a:endParaRPr lang="en-GB" sz="5400" baseline="30000" dirty="0">
              <a:solidFill>
                <a:srgbClr val="FFFF00"/>
              </a:solidFill>
              <a:latin typeface="Century Gothic" panose="020B0502020202020204" pitchFamily="34" charset="0"/>
            </a:endParaRPr>
          </a:p>
          <a:p>
            <a:r>
              <a:rPr lang="en-GB" sz="5400" baseline="30000" dirty="0">
                <a:solidFill>
                  <a:srgbClr val="FFFF00"/>
                </a:solidFill>
                <a:latin typeface="Century Gothic" panose="020B0502020202020204" pitchFamily="34" charset="0"/>
              </a:rPr>
              <a:t>“I am Jesus, whom you are persecuting,” he replied. </a:t>
            </a:r>
          </a:p>
          <a:p>
            <a:endParaRPr lang="en-GB" sz="5400" baseline="30000" dirty="0">
              <a:solidFill>
                <a:srgbClr val="FFFF00"/>
              </a:solidFill>
              <a:latin typeface="Century Gothic" panose="020B0502020202020204" pitchFamily="34" charset="0"/>
            </a:endParaRPr>
          </a:p>
          <a:p>
            <a:r>
              <a:rPr lang="en-GB" sz="5400" baseline="30000" dirty="0">
                <a:solidFill>
                  <a:srgbClr val="FFFF00"/>
                </a:solidFill>
                <a:latin typeface="Century Gothic" panose="020B0502020202020204" pitchFamily="34" charset="0"/>
              </a:rPr>
              <a:t>6 “Now get up and go into the city, and you will be told what you must do.”</a:t>
            </a:r>
          </a:p>
        </p:txBody>
      </p:sp>
      <p:sp>
        <p:nvSpPr>
          <p:cNvPr id="6" name="TextBox 5">
            <a:extLst>
              <a:ext uri="{FF2B5EF4-FFF2-40B4-BE49-F238E27FC236}">
                <a16:creationId xmlns:a16="http://schemas.microsoft.com/office/drawing/2014/main" id="{BCB06111-D133-40A0-A1AC-9CED40D04B59}"/>
              </a:ext>
            </a:extLst>
          </p:cNvPr>
          <p:cNvSpPr txBox="1"/>
          <p:nvPr/>
        </p:nvSpPr>
        <p:spPr>
          <a:xfrm>
            <a:off x="478317" y="170358"/>
            <a:ext cx="11444749" cy="646331"/>
          </a:xfrm>
          <a:prstGeom prst="rect">
            <a:avLst/>
          </a:prstGeom>
          <a:noFill/>
        </p:spPr>
        <p:txBody>
          <a:bodyPr wrap="square" rtlCol="0">
            <a:spAutoFit/>
          </a:bodyPr>
          <a:lstStyle/>
          <a:p>
            <a:r>
              <a:rPr lang="en-US" sz="3600" b="1" dirty="0">
                <a:solidFill>
                  <a:srgbClr val="FFFF00"/>
                </a:solidFill>
                <a:latin typeface="Century Gothic" panose="020B0502020202020204" pitchFamily="34" charset="0"/>
              </a:rPr>
              <a:t>Acts 9:1-18 (NIV) - Saul’s Conversion</a:t>
            </a:r>
            <a:endParaRPr lang="en-GB" sz="3600" b="1" dirty="0">
              <a:solidFill>
                <a:srgbClr val="FFFF00"/>
              </a:solidFill>
              <a:latin typeface="Century Gothic" panose="020B0502020202020204" pitchFamily="34" charset="0"/>
            </a:endParaRPr>
          </a:p>
        </p:txBody>
      </p:sp>
    </p:spTree>
    <p:extLst>
      <p:ext uri="{BB962C8B-B14F-4D97-AF65-F5344CB8AC3E}">
        <p14:creationId xmlns:p14="http://schemas.microsoft.com/office/powerpoint/2010/main" val="4242578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EEA04AA-B936-4E64-9C96-9ED59AE11163}"/>
              </a:ext>
            </a:extLst>
          </p:cNvPr>
          <p:cNvSpPr txBox="1"/>
          <p:nvPr/>
        </p:nvSpPr>
        <p:spPr>
          <a:xfrm>
            <a:off x="373625" y="1033673"/>
            <a:ext cx="11120626" cy="6186309"/>
          </a:xfrm>
          <a:prstGeom prst="rect">
            <a:avLst/>
          </a:prstGeom>
          <a:noFill/>
        </p:spPr>
        <p:txBody>
          <a:bodyPr wrap="square" rtlCol="0">
            <a:spAutoFit/>
          </a:bodyPr>
          <a:lstStyle/>
          <a:p>
            <a:r>
              <a:rPr lang="en-GB" sz="5400" baseline="30000" dirty="0">
                <a:solidFill>
                  <a:srgbClr val="FFFF00"/>
                </a:solidFill>
                <a:latin typeface="Century Gothic" panose="020B0502020202020204" pitchFamily="34" charset="0"/>
              </a:rPr>
              <a:t>7 The men traveling with Saul stood there speechless; they heard the sound but did not see anyone. 8 Saul got up from the ground, but when he opened his eyes he could see nothing. So they led him by the hand into Damascus. </a:t>
            </a:r>
          </a:p>
          <a:p>
            <a:endParaRPr lang="en-GB" sz="5400" baseline="30000" dirty="0">
              <a:solidFill>
                <a:srgbClr val="FFFF00"/>
              </a:solidFill>
              <a:latin typeface="Century Gothic" panose="020B0502020202020204" pitchFamily="34" charset="0"/>
            </a:endParaRPr>
          </a:p>
          <a:p>
            <a:r>
              <a:rPr lang="en-GB" sz="5400" baseline="30000" dirty="0">
                <a:solidFill>
                  <a:srgbClr val="FFFF00"/>
                </a:solidFill>
                <a:latin typeface="Century Gothic" panose="020B0502020202020204" pitchFamily="34" charset="0"/>
              </a:rPr>
              <a:t>9 For three days he was blind, and did not eat or drink anything.10 In Damascus there was a disciple named Ananias. The Lord called to him in a vision, “Ananias!” </a:t>
            </a:r>
          </a:p>
          <a:p>
            <a:r>
              <a:rPr lang="en-GB" sz="5400" baseline="30000" dirty="0">
                <a:solidFill>
                  <a:srgbClr val="FFFF00"/>
                </a:solidFill>
                <a:latin typeface="Century Gothic" panose="020B0502020202020204" pitchFamily="34" charset="0"/>
              </a:rPr>
              <a:t>“Yes, Lord,” he answered.</a:t>
            </a:r>
          </a:p>
        </p:txBody>
      </p:sp>
      <p:sp>
        <p:nvSpPr>
          <p:cNvPr id="7" name="TextBox 6">
            <a:extLst>
              <a:ext uri="{FF2B5EF4-FFF2-40B4-BE49-F238E27FC236}">
                <a16:creationId xmlns:a16="http://schemas.microsoft.com/office/drawing/2014/main" id="{BAA3DD0E-C5D0-417B-AAF6-8E9AE015093D}"/>
              </a:ext>
            </a:extLst>
          </p:cNvPr>
          <p:cNvSpPr txBox="1"/>
          <p:nvPr/>
        </p:nvSpPr>
        <p:spPr>
          <a:xfrm>
            <a:off x="373625" y="153131"/>
            <a:ext cx="11444749" cy="646331"/>
          </a:xfrm>
          <a:prstGeom prst="rect">
            <a:avLst/>
          </a:prstGeom>
          <a:noFill/>
        </p:spPr>
        <p:txBody>
          <a:bodyPr wrap="square" rtlCol="0">
            <a:spAutoFit/>
          </a:bodyPr>
          <a:lstStyle/>
          <a:p>
            <a:r>
              <a:rPr lang="en-US" sz="3600" b="1" dirty="0">
                <a:solidFill>
                  <a:srgbClr val="FFFF00"/>
                </a:solidFill>
                <a:latin typeface="Century Gothic" panose="020B0502020202020204" pitchFamily="34" charset="0"/>
              </a:rPr>
              <a:t>Acts 9:1-18 (NIV) - Saul’s Conversion</a:t>
            </a:r>
            <a:endParaRPr lang="en-GB" sz="3600" b="1" dirty="0">
              <a:solidFill>
                <a:srgbClr val="FFFF00"/>
              </a:solidFill>
              <a:latin typeface="Century Gothic" panose="020B0502020202020204" pitchFamily="34" charset="0"/>
            </a:endParaRPr>
          </a:p>
        </p:txBody>
      </p:sp>
    </p:spTree>
    <p:extLst>
      <p:ext uri="{BB962C8B-B14F-4D97-AF65-F5344CB8AC3E}">
        <p14:creationId xmlns:p14="http://schemas.microsoft.com/office/powerpoint/2010/main" val="894564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EEA04AA-B936-4E64-9C96-9ED59AE11163}"/>
              </a:ext>
            </a:extLst>
          </p:cNvPr>
          <p:cNvSpPr txBox="1"/>
          <p:nvPr/>
        </p:nvSpPr>
        <p:spPr>
          <a:xfrm>
            <a:off x="373625" y="1160894"/>
            <a:ext cx="11120626" cy="5509200"/>
          </a:xfrm>
          <a:prstGeom prst="rect">
            <a:avLst/>
          </a:prstGeom>
          <a:noFill/>
        </p:spPr>
        <p:txBody>
          <a:bodyPr wrap="square" rtlCol="0">
            <a:spAutoFit/>
          </a:bodyPr>
          <a:lstStyle/>
          <a:p>
            <a:r>
              <a:rPr lang="en-GB" sz="4800" baseline="30000" dirty="0">
                <a:solidFill>
                  <a:srgbClr val="FFFF00"/>
                </a:solidFill>
                <a:latin typeface="Century Gothic" panose="020B0502020202020204" pitchFamily="34" charset="0"/>
              </a:rPr>
              <a:t>11 The Lord told him, “Go to the house of Judas on Straight Street and ask for a man from Tarsus named Saul, for he is praying. 12 In a vision he has seen a man named Ananias come and place his hands on him to restore his sight.”</a:t>
            </a:r>
          </a:p>
          <a:p>
            <a:endParaRPr lang="en-GB" sz="4800" baseline="30000" dirty="0">
              <a:solidFill>
                <a:srgbClr val="FFFF00"/>
              </a:solidFill>
              <a:latin typeface="Century Gothic" panose="020B0502020202020204" pitchFamily="34" charset="0"/>
            </a:endParaRPr>
          </a:p>
          <a:p>
            <a:r>
              <a:rPr lang="en-GB" sz="4800" baseline="30000" dirty="0">
                <a:solidFill>
                  <a:srgbClr val="FFFF00"/>
                </a:solidFill>
                <a:latin typeface="Century Gothic" panose="020B0502020202020204" pitchFamily="34" charset="0"/>
              </a:rPr>
              <a:t>13 “Lord,” Ananias answered, “I have heard many reports about this man and all the harm he has done to your holy people in Jerusalem. 14 And he has come here with authority from the chief priests to arrest all who call on your name.”</a:t>
            </a:r>
          </a:p>
        </p:txBody>
      </p:sp>
      <p:sp>
        <p:nvSpPr>
          <p:cNvPr id="6" name="TextBox 5">
            <a:extLst>
              <a:ext uri="{FF2B5EF4-FFF2-40B4-BE49-F238E27FC236}">
                <a16:creationId xmlns:a16="http://schemas.microsoft.com/office/drawing/2014/main" id="{21C1FD95-B2E6-4CBC-82F1-ED0C0A5556BC}"/>
              </a:ext>
            </a:extLst>
          </p:cNvPr>
          <p:cNvSpPr txBox="1"/>
          <p:nvPr/>
        </p:nvSpPr>
        <p:spPr>
          <a:xfrm>
            <a:off x="373625" y="153131"/>
            <a:ext cx="11444749" cy="646331"/>
          </a:xfrm>
          <a:prstGeom prst="rect">
            <a:avLst/>
          </a:prstGeom>
          <a:noFill/>
        </p:spPr>
        <p:txBody>
          <a:bodyPr wrap="square" rtlCol="0">
            <a:spAutoFit/>
          </a:bodyPr>
          <a:lstStyle/>
          <a:p>
            <a:r>
              <a:rPr lang="en-US" sz="3600" b="1" dirty="0">
                <a:solidFill>
                  <a:srgbClr val="FFFF00"/>
                </a:solidFill>
                <a:latin typeface="Century Gothic" panose="020B0502020202020204" pitchFamily="34" charset="0"/>
              </a:rPr>
              <a:t>Acts 9:1-18 (NIV) - Saul’s Conversion</a:t>
            </a:r>
            <a:endParaRPr lang="en-GB" sz="3600" b="1" dirty="0">
              <a:solidFill>
                <a:srgbClr val="FFFF00"/>
              </a:solidFill>
              <a:latin typeface="Century Gothic" panose="020B0502020202020204" pitchFamily="34" charset="0"/>
            </a:endParaRPr>
          </a:p>
        </p:txBody>
      </p:sp>
    </p:spTree>
    <p:extLst>
      <p:ext uri="{BB962C8B-B14F-4D97-AF65-F5344CB8AC3E}">
        <p14:creationId xmlns:p14="http://schemas.microsoft.com/office/powerpoint/2010/main" val="401352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EEA04AA-B936-4E64-9C96-9ED59AE11163}"/>
              </a:ext>
            </a:extLst>
          </p:cNvPr>
          <p:cNvSpPr txBox="1"/>
          <p:nvPr/>
        </p:nvSpPr>
        <p:spPr>
          <a:xfrm>
            <a:off x="373625" y="993916"/>
            <a:ext cx="11120626" cy="6001643"/>
          </a:xfrm>
          <a:prstGeom prst="rect">
            <a:avLst/>
          </a:prstGeom>
          <a:noFill/>
        </p:spPr>
        <p:txBody>
          <a:bodyPr wrap="square" rtlCol="0">
            <a:spAutoFit/>
          </a:bodyPr>
          <a:lstStyle/>
          <a:p>
            <a:r>
              <a:rPr lang="en-GB" sz="4800" baseline="30000" dirty="0">
                <a:solidFill>
                  <a:srgbClr val="FFFF00"/>
                </a:solidFill>
                <a:latin typeface="Century Gothic" panose="020B0502020202020204" pitchFamily="34" charset="0"/>
              </a:rPr>
              <a:t>15 But the Lord said to Ananias, “Go! This man is my chosen instrument to proclaim my name to the Gentiles and their kings and to the people of Israel. 16 I will show him how much he must suffer for my name.”</a:t>
            </a:r>
          </a:p>
          <a:p>
            <a:endParaRPr lang="en-GB" sz="4800" baseline="30000" dirty="0">
              <a:solidFill>
                <a:srgbClr val="FFFF00"/>
              </a:solidFill>
              <a:latin typeface="Century Gothic" panose="020B0502020202020204" pitchFamily="34" charset="0"/>
            </a:endParaRPr>
          </a:p>
          <a:p>
            <a:r>
              <a:rPr lang="en-GB" sz="4800" baseline="30000" dirty="0">
                <a:solidFill>
                  <a:srgbClr val="FFFF00"/>
                </a:solidFill>
                <a:latin typeface="Century Gothic" panose="020B0502020202020204" pitchFamily="34" charset="0"/>
              </a:rPr>
              <a:t>17 Then Ananias went to the house and entered it. Placing his hands on Saul, he said, “Brother Saul, the Lord—Jesus, who appeared to you on the road as you were coming here—has sent me so that you may see again and be filled with the Holy Spirit.” 18 Immediately, something like scales fell from Saul’s eyes, and he could see again. He got up and was baptized,</a:t>
            </a:r>
          </a:p>
        </p:txBody>
      </p:sp>
      <p:sp>
        <p:nvSpPr>
          <p:cNvPr id="6" name="TextBox 5">
            <a:extLst>
              <a:ext uri="{FF2B5EF4-FFF2-40B4-BE49-F238E27FC236}">
                <a16:creationId xmlns:a16="http://schemas.microsoft.com/office/drawing/2014/main" id="{728DDFCA-32A0-4148-99F5-B4FFCF9C2EDF}"/>
              </a:ext>
            </a:extLst>
          </p:cNvPr>
          <p:cNvSpPr txBox="1"/>
          <p:nvPr/>
        </p:nvSpPr>
        <p:spPr>
          <a:xfrm>
            <a:off x="373625" y="153131"/>
            <a:ext cx="11444749" cy="646331"/>
          </a:xfrm>
          <a:prstGeom prst="rect">
            <a:avLst/>
          </a:prstGeom>
          <a:noFill/>
        </p:spPr>
        <p:txBody>
          <a:bodyPr wrap="square" rtlCol="0">
            <a:spAutoFit/>
          </a:bodyPr>
          <a:lstStyle/>
          <a:p>
            <a:r>
              <a:rPr lang="en-US" sz="3600" b="1" dirty="0">
                <a:solidFill>
                  <a:srgbClr val="FFFF00"/>
                </a:solidFill>
                <a:latin typeface="Century Gothic" panose="020B0502020202020204" pitchFamily="34" charset="0"/>
              </a:rPr>
              <a:t>Acts 9:1-18 (NIV) - Saul’s Conversion</a:t>
            </a:r>
            <a:endParaRPr lang="en-GB" sz="3600" b="1" dirty="0">
              <a:solidFill>
                <a:srgbClr val="FFFF00"/>
              </a:solidFill>
              <a:latin typeface="Century Gothic" panose="020B0502020202020204" pitchFamily="34" charset="0"/>
            </a:endParaRPr>
          </a:p>
        </p:txBody>
      </p:sp>
    </p:spTree>
    <p:extLst>
      <p:ext uri="{BB962C8B-B14F-4D97-AF65-F5344CB8AC3E}">
        <p14:creationId xmlns:p14="http://schemas.microsoft.com/office/powerpoint/2010/main" val="20659614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67</TotalTime>
  <Words>595</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Rita James</dc:creator>
  <cp:lastModifiedBy>Enock Kiprono</cp:lastModifiedBy>
  <cp:revision>7</cp:revision>
  <dcterms:created xsi:type="dcterms:W3CDTF">2020-08-06T21:36:25Z</dcterms:created>
  <dcterms:modified xsi:type="dcterms:W3CDTF">2020-08-13T19:21:54Z</dcterms:modified>
</cp:coreProperties>
</file>